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2" r:id="rId2"/>
    <p:sldId id="277" r:id="rId3"/>
    <p:sldId id="319" r:id="rId4"/>
    <p:sldId id="320" r:id="rId5"/>
    <p:sldId id="332" r:id="rId6"/>
    <p:sldId id="334" r:id="rId7"/>
    <p:sldId id="321" r:id="rId8"/>
    <p:sldId id="322" r:id="rId9"/>
    <p:sldId id="335" r:id="rId10"/>
    <p:sldId id="323" r:id="rId11"/>
    <p:sldId id="336" r:id="rId12"/>
    <p:sldId id="324" r:id="rId13"/>
    <p:sldId id="325" r:id="rId14"/>
    <p:sldId id="326" r:id="rId15"/>
    <p:sldId id="337" r:id="rId16"/>
    <p:sldId id="338" r:id="rId17"/>
    <p:sldId id="339" r:id="rId18"/>
    <p:sldId id="330" r:id="rId19"/>
    <p:sldId id="340" r:id="rId20"/>
    <p:sldId id="306" r:id="rId21"/>
  </p:sldIdLst>
  <p:sldSz cx="12188825" cy="6858000"/>
  <p:notesSz cx="6858000" cy="9144000"/>
  <p:defaultTextStyle>
    <a:defPPr>
      <a:defRPr lang="en-US"/>
    </a:defPPr>
    <a:lvl1pPr marL="0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0547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109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1643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0219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52739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0328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53835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0438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27B7"/>
    <a:srgbClr val="BD8E79"/>
    <a:srgbClr val="B37D65"/>
    <a:srgbClr val="8F5D47"/>
    <a:srgbClr val="B43C00"/>
    <a:srgbClr val="BF27CB"/>
    <a:srgbClr val="D24CDC"/>
    <a:srgbClr val="F3CEF6"/>
    <a:srgbClr val="A521AF"/>
    <a:srgbClr val="8F4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92" y="6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50622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101244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186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20248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53113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03735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5435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0497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nối tiếp câu,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thi đua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4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phát</a:t>
            </a:r>
            <a:r>
              <a:rPr lang="en-US" baseline="0" smtClean="0"/>
              <a:t> hiện từ cùng vần xong, GV hỏi hai chữ đó cùng vần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Gọi</a:t>
            </a:r>
            <a:r>
              <a:rPr lang="en-US" baseline="0" smtClean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GD cho HS biết</a:t>
            </a:r>
            <a:r>
              <a:rPr lang="en-US" baseline="0" smtClean="0"/>
              <a:t> nghề nào cũng cao quý…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tự</a:t>
            </a:r>
            <a:r>
              <a:rPr lang="en-US" baseline="0" smtClean="0"/>
              <a:t> nói về bản thân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7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30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2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02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52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03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5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4" y="4406901"/>
            <a:ext cx="10360501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4" y="2906715"/>
            <a:ext cx="103605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05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10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516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021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527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032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538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043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4"/>
            <a:ext cx="5385515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5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9" y="1535114"/>
            <a:ext cx="5387630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9" y="2174875"/>
            <a:ext cx="5387630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8" y="273049"/>
            <a:ext cx="4010039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4" y="273053"/>
            <a:ext cx="6813891" cy="585311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8" y="1435105"/>
            <a:ext cx="4010039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2"/>
            <a:ext cx="7313295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50547" indent="0">
              <a:buNone/>
              <a:defRPr sz="3400"/>
            </a:lvl2pPr>
            <a:lvl3pPr marL="1101096" indent="0">
              <a:buNone/>
              <a:defRPr sz="2900"/>
            </a:lvl3pPr>
            <a:lvl4pPr marL="1651643" indent="0">
              <a:buNone/>
              <a:defRPr sz="2400"/>
            </a:lvl4pPr>
            <a:lvl5pPr marL="2202192" indent="0">
              <a:buNone/>
              <a:defRPr sz="2400"/>
            </a:lvl5pPr>
            <a:lvl6pPr marL="2752739" indent="0">
              <a:buNone/>
              <a:defRPr sz="2400"/>
            </a:lvl6pPr>
            <a:lvl7pPr marL="3303286" indent="0">
              <a:buNone/>
              <a:defRPr sz="2400"/>
            </a:lvl7pPr>
            <a:lvl8pPr marL="3853835" indent="0">
              <a:buNone/>
              <a:defRPr sz="2400"/>
            </a:lvl8pPr>
            <a:lvl9pPr marL="4404382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41"/>
            <a:ext cx="7313295" cy="8048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9"/>
            <a:ext cx="10969943" cy="1143000"/>
          </a:xfrm>
          <a:prstGeom prst="rect">
            <a:avLst/>
          </a:prstGeom>
        </p:spPr>
        <p:txBody>
          <a:bodyPr vert="horz" lIns="110109" tIns="55056" rIns="110109" bIns="550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2"/>
            <a:ext cx="10969943" cy="4525962"/>
          </a:xfrm>
          <a:prstGeom prst="rect">
            <a:avLst/>
          </a:prstGeom>
        </p:spPr>
        <p:txBody>
          <a:bodyPr vert="horz" lIns="110109" tIns="55056" rIns="110109" bIns="550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3"/>
            <a:ext cx="3859795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01096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2910" indent="-412910" algn="l" defTabSz="1101096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94640" indent="-344093" algn="l" defTabSz="1101096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6369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6917" indent="-275275" algn="l" defTabSz="110109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7465" indent="-275275" algn="l" defTabSz="1101096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8013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78560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29108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79656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0547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109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1643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219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2739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28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53835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8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1" y="2"/>
            <a:ext cx="9068485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186835" y="325120"/>
            <a:ext cx="7654582" cy="6532880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274" y="1028733"/>
            <a:ext cx="5103054" cy="601472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430546" y="-123394"/>
            <a:ext cx="4778019" cy="51694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0788" y="2616201"/>
            <a:ext cx="2597927" cy="634508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pPr algn="dist"/>
            <a:r>
              <a:rPr lang="en-US" altLang="zh-CN" sz="3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Khởi động</a:t>
            </a:r>
            <a:endParaRPr lang="zh-CN" altLang="en-US" sz="3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4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2626" y="1416664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 bếp: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4012" y="1752600"/>
            <a:ext cx="9271255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smtClean="0">
                <a:latin typeface="Arial" pitchFamily="34" charset="0"/>
                <a:cs typeface="Arial" pitchFamily="34" charset="0"/>
              </a:rPr>
              <a:t>người nấu ăn (thường chỉ người chuyên làm nghề nấu ăn.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3212" y="3093064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Gieo: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979612" y="3816964"/>
            <a:ext cx="9271255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smtClean="0">
                <a:latin typeface="Arial" pitchFamily="34" charset="0"/>
                <a:cs typeface="Arial" pitchFamily="34" charset="0"/>
              </a:rPr>
              <a:t>rắc hạt xuống đất để cho mọc thành cây (gieo hạt: ý nói trồng trọt).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2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240" y="304800"/>
            <a:ext cx="10969943" cy="1143000"/>
          </a:xfrm>
        </p:spPr>
        <p:txBody>
          <a:bodyPr>
            <a:noAutofit/>
          </a:bodyPr>
          <a:lstStyle/>
          <a:p>
            <a:r>
              <a:rPr lang="en-US" sz="7200" smtClean="0">
                <a:latin typeface="Arial" pitchFamily="34" charset="0"/>
                <a:cs typeface="Arial" pitchFamily="34" charset="0"/>
              </a:rPr>
              <a:t>Gieo hạt</a:t>
            </a:r>
            <a:endParaRPr lang="en-US" sz="7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ãy là người gieo hạt dễ thương, bền bỉ và kiên trì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2" y="1828800"/>
            <a:ext cx="762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5171786" y="5778165"/>
            <a:ext cx="2082258" cy="8036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1812" y="140637"/>
            <a:ext cx="12615224" cy="6242918"/>
            <a:chOff x="794388" y="521637"/>
            <a:chExt cx="12615224" cy="6242918"/>
          </a:xfrm>
        </p:grpSpPr>
        <p:sp>
          <p:nvSpPr>
            <p:cNvPr id="13" name="TextBox 12"/>
            <p:cNvSpPr txBox="1"/>
            <p:nvPr/>
          </p:nvSpPr>
          <p:spPr>
            <a:xfrm>
              <a:off x="2112268" y="521637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  <a:endParaRPr lang="en-US" sz="37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980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122612" y="1472955"/>
            <a:ext cx="633284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Tớ sẽ làm đầu bếp, 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làm bánh ngọt thật đẹp, 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Nấu món mì… siêu ngon.</a:t>
            </a:r>
            <a:endParaRPr lang="en-US" sz="36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2612" y="4180611"/>
            <a:ext cx="577648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A, tớ đi gieo hạt…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Mỗi khi vào mùa gặt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Lúa vàng reo trên đồng.</a:t>
            </a:r>
            <a:endParaRPr lang="en-US" sz="36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7723" y="2286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397" y="347662"/>
            <a:ext cx="10960708" cy="1107909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Tìm trong khổ thơ </a:t>
            </a:r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thứ hai và thứ ba những tiếng có vần </a:t>
            </a:r>
            <a:r>
              <a:rPr lang="en-US" sz="3200" b="1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at, ep, êp</a:t>
            </a:r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09519" y="4742207"/>
            <a:ext cx="906616" cy="692475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3099" y="2578886"/>
            <a:ext cx="1039666" cy="692475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ẹp</a:t>
            </a:r>
            <a:endParaRPr lang="en-US" sz="360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93934" y="2033587"/>
            <a:ext cx="1039666" cy="692475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3600" smtClean="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bếp</a:t>
            </a:r>
            <a:endParaRPr lang="en-US" sz="36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3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7723" y="240021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397" y="359084"/>
            <a:ext cx="3444265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Trả lời câu hỏi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65788" y="674037"/>
            <a:ext cx="12615224" cy="6166718"/>
            <a:chOff x="794388" y="597837"/>
            <a:chExt cx="12615224" cy="6166718"/>
          </a:xfrm>
        </p:grpSpPr>
        <p:sp>
          <p:nvSpPr>
            <p:cNvPr id="15" name="TextBox 14"/>
            <p:cNvSpPr txBox="1"/>
            <p:nvPr/>
          </p:nvSpPr>
          <p:spPr>
            <a:xfrm>
              <a:off x="2112268" y="597837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  <a:endParaRPr lang="en-US" sz="37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97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805404" y="2504796"/>
            <a:ext cx="384126" cy="1077205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endParaRPr lang="en-US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18114" y="3585935"/>
            <a:ext cx="9366442" cy="2129065"/>
          </a:xfrm>
          <a:prstGeom prst="roundRect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just"/>
            <a:r>
              <a:rPr lang="en-US" sz="4300" b="1" smtClean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nhỏ muốn là thuỷ thủ để lái tàu vượt sóng dữ, băng qua nhiều đại dương.</a:t>
            </a:r>
            <a:endParaRPr lang="en-US" sz="43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7711" y="1219802"/>
            <a:ext cx="10460182" cy="1611262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sz="39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Bạn nhỏ muốn trở thành thuỷ thuỷ để làm gì?</a:t>
            </a:r>
            <a:endParaRPr lang="en-US" sz="39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805404" y="2504796"/>
            <a:ext cx="384126" cy="1077205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endParaRPr lang="en-US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18114" y="3585935"/>
            <a:ext cx="9366442" cy="2129065"/>
          </a:xfrm>
          <a:prstGeom prst="roundRect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just"/>
            <a:r>
              <a:rPr lang="en-US" sz="4300" b="1" smtClean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nhỏ muốn là đầu bếp để làm những chiếc bánh ngọt thật đẹp, nấu món mì siêu ngon.</a:t>
            </a:r>
            <a:endParaRPr lang="en-US" sz="43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7711" y="1219802"/>
            <a:ext cx="10460182" cy="1611262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sz="39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Bạn nhỏ muốn trở thành đầu bếp để làm gì?</a:t>
            </a:r>
            <a:endParaRPr lang="en-US" sz="39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3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805404" y="2504796"/>
            <a:ext cx="384126" cy="1077205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endParaRPr lang="en-US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18114" y="3585935"/>
            <a:ext cx="9366442" cy="2129065"/>
          </a:xfrm>
          <a:prstGeom prst="roundRect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just"/>
            <a:r>
              <a:rPr lang="en-US" sz="4300" b="1" smtClean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nhỏ trong khổ thơ thứ ba muốn làm người gieo hạt (tức là người nông dân).</a:t>
            </a:r>
            <a:endParaRPr lang="en-US" sz="43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702" y="1219802"/>
            <a:ext cx="11506200" cy="1611262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sz="39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Trong khổ thơ thứ 3, bạn nhỏ muốn làm nghề gì?</a:t>
            </a:r>
            <a:endParaRPr lang="en-US" sz="39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7012" y="3048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782" y="423862"/>
            <a:ext cx="8827665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 khổ thơ cuối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3732" y="1600200"/>
            <a:ext cx="6252049" cy="4555006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A, tớ đi gieo hạt…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Mỗi khi vào mùa gặt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Lúa vàng reo trên đồng.</a:t>
            </a:r>
          </a:p>
          <a:p>
            <a:pPr algn="just"/>
            <a:endParaRPr lang="en-US" sz="3200" smtClean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lên bạn làm gì?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Câu hỏi này… khó quá!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Để tớ làm bài đã…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Rồi ngày mai, nghĩ dần…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18" y="1666006"/>
            <a:ext cx="3656648" cy="4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2" y="2213838"/>
            <a:ext cx="3656648" cy="4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18" y="2648331"/>
            <a:ext cx="3656648" cy="5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76" y="3104546"/>
            <a:ext cx="4424543" cy="65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76" y="4114800"/>
            <a:ext cx="4022312" cy="45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84" y="4566497"/>
            <a:ext cx="4424543" cy="56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64" y="5022634"/>
            <a:ext cx="3656648" cy="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18" y="5506544"/>
            <a:ext cx="3988894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4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6886901" y="1371601"/>
            <a:ext cx="3703311" cy="5236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0"/>
          <a:stretch/>
        </p:blipFill>
        <p:spPr>
          <a:xfrm>
            <a:off x="1476701" y="1371600"/>
            <a:ext cx="4890715" cy="52686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627" y="1778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397" y="296863"/>
            <a:ext cx="10859134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Trao đổi: Lớn lên em thích làm nghề gì? Vì sao?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25" y="-19522"/>
            <a:ext cx="12333642" cy="2591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E59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168" tIns="55085" rIns="110168" bIns="55085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57584" y="14344"/>
            <a:ext cx="12333642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A71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168" tIns="55085" rIns="110168" bIns="55085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200041" y="2869488"/>
            <a:ext cx="6656780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CC2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0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77958" y="2812695"/>
            <a:ext cx="1322764" cy="1323109"/>
            <a:chOff x="1212273" y="1084984"/>
            <a:chExt cx="992332" cy="992332"/>
          </a:xfrm>
          <a:solidFill>
            <a:srgbClr val="A71FB1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930" y="237859"/>
            <a:ext cx="1788240" cy="1342336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8000" b="1">
                <a:solidFill>
                  <a:srgbClr val="A71FB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34619" y="615127"/>
            <a:ext cx="9736720" cy="1003782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58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 NƯỚC VÀ CON NGƯỜI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19019" y="2883519"/>
            <a:ext cx="1320456" cy="1157670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29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9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  <a:endParaRPr lang="en-US" sz="39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76761" y="3052120"/>
            <a:ext cx="6826838" cy="772949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4300" b="1" smtClean="0">
                <a:solidFill>
                  <a:srgbClr val="A71F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 LÊN BẠN LÀM GÌ</a:t>
            </a:r>
            <a:endParaRPr lang="en-US" sz="4300" b="1">
              <a:solidFill>
                <a:srgbClr val="A71FB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879281" y="-1131658"/>
            <a:ext cx="3291986" cy="3062308"/>
            <a:chOff x="-2957976" y="-1125796"/>
            <a:chExt cx="2469633" cy="2296731"/>
          </a:xfrm>
        </p:grpSpPr>
        <p:sp>
          <p:nvSpPr>
            <p:cNvPr id="22" name="Oval 2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D24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6930" y="237859"/>
            <a:ext cx="1788240" cy="1342294"/>
          </a:xfrm>
          <a:prstGeom prst="rect">
            <a:avLst/>
          </a:prstGeom>
          <a:noFill/>
        </p:spPr>
        <p:txBody>
          <a:bodyPr wrap="square" lIns="110109" tIns="55056" rIns="110109" bIns="55056" rtlCol="0">
            <a:spAutoFit/>
          </a:bodyPr>
          <a:lstStyle/>
          <a:p>
            <a:pPr algn="ctr"/>
            <a:r>
              <a:rPr lang="en-US" sz="8000" b="1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0"/>
          <a:stretch/>
        </p:blipFill>
        <p:spPr>
          <a:xfrm>
            <a:off x="4899197" y="4273934"/>
            <a:ext cx="2438400" cy="22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406294" y="381000"/>
            <a:ext cx="11546880" cy="58928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196" tIns="55098" rIns="110196" bIns="55098" rtlCol="0" anchor="ctr"/>
          <a:lstStyle/>
          <a:p>
            <a:pPr algn="ctr"/>
            <a:r>
              <a:rPr lang="en-US" sz="39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 dò:</a:t>
            </a:r>
          </a:p>
          <a:p>
            <a:pPr marL="550975" indent="-550975" algn="just">
              <a:buFontTx/>
              <a:buChar char="-"/>
            </a:pPr>
            <a:r>
              <a:rPr lang="en-US" sz="39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 lại bài đã học (trang </a:t>
            </a:r>
            <a:r>
              <a:rPr lang="en-US" sz="3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152, 153).</a:t>
            </a:r>
            <a:endParaRPr lang="en-US" sz="39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50975" indent="-550975" algn="just">
              <a:buFontTx/>
              <a:buChar char="-"/>
            </a:pPr>
            <a:r>
              <a:rPr lang="en-US" sz="39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 bị bài </a:t>
            </a:r>
            <a:r>
              <a:rPr lang="en-US" sz="3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mới: </a:t>
            </a:r>
            <a:r>
              <a:rPr lang="en-US" sz="39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Ruộng bậc thang</a:t>
            </a:r>
            <a:r>
              <a:rPr lang="en-US" sz="3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9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(trang </a:t>
            </a:r>
            <a:r>
              <a:rPr lang="en-US" sz="3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154).</a:t>
            </a:r>
            <a:endParaRPr lang="en-US" sz="39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9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9327" y="381000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096" y="500063"/>
            <a:ext cx="9852634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Quan sát các hình dưới đây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6508" y="6019800"/>
            <a:ext cx="9852634" cy="615488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Mỗi người trong hình làm nghề gì?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45573" r="54893" b="40365"/>
          <a:stretch/>
        </p:blipFill>
        <p:spPr bwMode="auto">
          <a:xfrm>
            <a:off x="733245" y="1371600"/>
            <a:ext cx="10968097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Top 8 đầu bếp giỏi nhất Việt Nam - Toplist.v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8"/>
          <a:stretch/>
        </p:blipFill>
        <p:spPr bwMode="auto">
          <a:xfrm>
            <a:off x="994487" y="3751634"/>
            <a:ext cx="1584566" cy="220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S. Nguyễn Trung Nghĩ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/>
          <a:stretch/>
        </p:blipFill>
        <p:spPr bwMode="auto">
          <a:xfrm>
            <a:off x="3008312" y="3737624"/>
            <a:ext cx="1714500" cy="22877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sư công trình - MEP Engineer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r="8645"/>
          <a:stretch/>
        </p:blipFill>
        <p:spPr bwMode="auto">
          <a:xfrm>
            <a:off x="4966297" y="3751634"/>
            <a:ext cx="2256231" cy="22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 giáo Nguyễn Thị Hằng tận tâm, đầy trách nhiệm với học sinh tiểu học -  Giáo dục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33659"/>
          <a:stretch/>
        </p:blipFill>
        <p:spPr bwMode="auto">
          <a:xfrm>
            <a:off x="7415828" y="3751634"/>
            <a:ext cx="1874305" cy="22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hững phi công nổi tiếng được yêu mến nhất hiện nay, 2/3 là các &quot;bóng hồng&quot;  làm chủ bầu trờ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 r="33639"/>
          <a:stretch/>
        </p:blipFill>
        <p:spPr bwMode="auto">
          <a:xfrm>
            <a:off x="9675812" y="3695700"/>
            <a:ext cx="1747380" cy="22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6978" y="205611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651" y="256427"/>
            <a:ext cx="9852634" cy="697563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7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4388" y="381000"/>
            <a:ext cx="12615224" cy="6383555"/>
            <a:chOff x="794388" y="381000"/>
            <a:chExt cx="12615224" cy="6383555"/>
          </a:xfrm>
        </p:grpSpPr>
        <p:sp>
          <p:nvSpPr>
            <p:cNvPr id="4" name="TextBox 3"/>
            <p:cNvSpPr txBox="1"/>
            <p:nvPr/>
          </p:nvSpPr>
          <p:spPr>
            <a:xfrm>
              <a:off x="2112268" y="381000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  <a:endParaRPr lang="en-US" sz="37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21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6978" y="205611"/>
            <a:ext cx="812588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9" tIns="60925" rIns="121849" bIns="60925" rtlCol="0" anchor="ctr"/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651" y="256427"/>
            <a:ext cx="9852634" cy="697563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7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2268" y="381000"/>
            <a:ext cx="7927354" cy="738577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ctr"/>
            <a:r>
              <a:rPr lang="en-US" sz="4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  <a:endParaRPr lang="en-US" sz="4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188" y="1361428"/>
            <a:ext cx="6747824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Tớ muốn làm thuỷ thủ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Lái tàu vượt sóng dữ,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Băng qua nhiều đại dương.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5054" y="1361428"/>
            <a:ext cx="577648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A, tớ đi gieo hạt…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Mỗi khi vào mùa gặt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Lúa vàng reo trên đồng.</a:t>
            </a:r>
            <a:endParaRPr lang="en-US" sz="36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188" y="3888906"/>
            <a:ext cx="6332847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Tớ sẽ làm đầu bếp, 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Làm bánh ngọt thật đẹp, 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Nấu món mì… siêu ngon.</a:t>
            </a:r>
            <a:endParaRPr lang="en-US" sz="36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0397" y="3888906"/>
            <a:ext cx="6636815" cy="2339015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Lớn lên bạn làm gì?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Câu hỏi này… khó quá!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Để tớ làm bài đã…</a:t>
            </a:r>
          </a:p>
          <a:p>
            <a:pPr algn="just"/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Rồi ngày mai, nghĩ dần…</a:t>
            </a:r>
            <a:endParaRPr lang="en-US" sz="36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13812" y="6087533"/>
            <a:ext cx="4141431" cy="615466"/>
          </a:xfrm>
          <a:prstGeom prst="rect">
            <a:avLst/>
          </a:prstGeom>
          <a:noFill/>
        </p:spPr>
        <p:txBody>
          <a:bodyPr wrap="square" lIns="121833" tIns="60917" rIns="121833" bIns="60917" rtlCol="0">
            <a:spAutoFit/>
          </a:bodyPr>
          <a:lstStyle/>
          <a:p>
            <a:pPr algn="just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(Thái Dương)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690742" y="1018411"/>
            <a:ext cx="15917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690743" y="2530935"/>
            <a:ext cx="15917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36612" y="3048000"/>
            <a:ext cx="1275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223845" y="3628572"/>
            <a:ext cx="2022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326271" y="3069771"/>
            <a:ext cx="1600200" cy="7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62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 flipH="1">
            <a:off x="727321" y="2335582"/>
            <a:ext cx="3413334" cy="3292189"/>
          </a:xfrm>
          <a:prstGeom prst="rect">
            <a:avLst/>
          </a:prstGeom>
        </p:spPr>
      </p:pic>
      <p:sp>
        <p:nvSpPr>
          <p:cNvPr id="142" name="Freeform 5"/>
          <p:cNvSpPr>
            <a:spLocks/>
          </p:cNvSpPr>
          <p:nvPr/>
        </p:nvSpPr>
        <p:spPr bwMode="auto">
          <a:xfrm>
            <a:off x="4377612" y="584202"/>
            <a:ext cx="809098" cy="5578476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638" tIns="41319" rIns="82638" bIns="41319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lt"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4460433" y="807579"/>
            <a:ext cx="5067085" cy="1099883"/>
            <a:chOff x="4441088" y="391100"/>
            <a:chExt cx="5068407" cy="1099884"/>
          </a:xfrm>
        </p:grpSpPr>
        <p:grpSp>
          <p:nvGrpSpPr>
            <p:cNvPr id="144" name="组合 143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47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>
                    <a:solidFill>
                      <a:schemeClr val="bg1"/>
                    </a:solidFill>
                    <a:ea typeface="微软雅黑" pitchFamily="34" charset="-122"/>
                  </a:rPr>
                  <a:t>1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46" name="矩形 39"/>
            <p:cNvSpPr>
              <a:spLocks noChangeArrowheads="1"/>
            </p:cNvSpPr>
            <p:nvPr/>
          </p:nvSpPr>
          <p:spPr bwMode="auto">
            <a:xfrm>
              <a:off x="5189015" y="391100"/>
              <a:ext cx="4320480" cy="108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 smtClean="0">
                  <a:solidFill>
                    <a:schemeClr val="accent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lớn lên</a:t>
              </a:r>
              <a:endParaRPr lang="zh-CN" altLang="en-US" sz="4300" dirty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4748389" y="1720028"/>
            <a:ext cx="4560240" cy="1051529"/>
            <a:chOff x="4441088" y="439454"/>
            <a:chExt cx="4561429" cy="1051530"/>
          </a:xfrm>
        </p:grpSpPr>
        <p:grpSp>
          <p:nvGrpSpPr>
            <p:cNvPr id="150" name="组合 149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53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2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2" name="矩形 39"/>
            <p:cNvSpPr>
              <a:spLocks noChangeArrowheads="1"/>
            </p:cNvSpPr>
            <p:nvPr/>
          </p:nvSpPr>
          <p:spPr bwMode="auto">
            <a:xfrm>
              <a:off x="5240140" y="439454"/>
              <a:ext cx="3762377" cy="962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 smtClean="0">
                  <a:solidFill>
                    <a:schemeClr val="accent2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thuỷ thủ</a:t>
              </a:r>
              <a:endParaRPr lang="zh-CN" altLang="en-US" sz="4300" dirty="0">
                <a:solidFill>
                  <a:schemeClr val="accent2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4844375" y="2834188"/>
            <a:ext cx="4520696" cy="1084912"/>
            <a:chOff x="4441088" y="482123"/>
            <a:chExt cx="4521874" cy="1084913"/>
          </a:xfrm>
        </p:grpSpPr>
        <p:grpSp>
          <p:nvGrpSpPr>
            <p:cNvPr id="156" name="组合 155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59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3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8" name="矩形 39"/>
            <p:cNvSpPr>
              <a:spLocks noChangeArrowheads="1"/>
            </p:cNvSpPr>
            <p:nvPr/>
          </p:nvSpPr>
          <p:spPr bwMode="auto">
            <a:xfrm>
              <a:off x="5200584" y="482123"/>
              <a:ext cx="3762378" cy="108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>
                  <a:solidFill>
                    <a:schemeClr val="accent3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l</a:t>
              </a:r>
              <a:r>
                <a:rPr lang="en-US" altLang="zh-CN" sz="4300" smtClean="0">
                  <a:solidFill>
                    <a:schemeClr val="accent3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ái tàu</a:t>
              </a:r>
              <a:endParaRPr lang="zh-CN" altLang="en-US" sz="4300" dirty="0">
                <a:solidFill>
                  <a:schemeClr val="accent3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4748390" y="3822465"/>
            <a:ext cx="5307393" cy="1086726"/>
            <a:chOff x="4441088" y="404256"/>
            <a:chExt cx="5308777" cy="1086728"/>
          </a:xfrm>
        </p:grpSpPr>
        <p:grpSp>
          <p:nvGrpSpPr>
            <p:cNvPr id="162" name="组合 161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65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4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64" name="矩形 39"/>
            <p:cNvSpPr>
              <a:spLocks noChangeArrowheads="1"/>
            </p:cNvSpPr>
            <p:nvPr/>
          </p:nvSpPr>
          <p:spPr bwMode="auto">
            <a:xfrm>
              <a:off x="5296596" y="404256"/>
              <a:ext cx="4453269" cy="108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>
                  <a:solidFill>
                    <a:schemeClr val="accent4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đ</a:t>
              </a:r>
              <a:r>
                <a:rPr lang="en-US" altLang="zh-CN" sz="4300" smtClean="0">
                  <a:solidFill>
                    <a:schemeClr val="accent4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ại dương</a:t>
              </a:r>
              <a:endParaRPr lang="zh-CN" altLang="en-US" sz="4300" dirty="0">
                <a:solidFill>
                  <a:schemeClr val="accent4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4460432" y="4732856"/>
            <a:ext cx="4611414" cy="1045776"/>
            <a:chOff x="4441088" y="445206"/>
            <a:chExt cx="4612616" cy="1045778"/>
          </a:xfrm>
        </p:grpSpPr>
        <p:grpSp>
          <p:nvGrpSpPr>
            <p:cNvPr id="168" name="组合 167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71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4474113" y="80151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5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70" name="矩形 39"/>
            <p:cNvSpPr>
              <a:spLocks noChangeArrowheads="1"/>
            </p:cNvSpPr>
            <p:nvPr/>
          </p:nvSpPr>
          <p:spPr bwMode="auto">
            <a:xfrm>
              <a:off x="5291326" y="445206"/>
              <a:ext cx="3762378" cy="96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altLang="zh-CN" sz="4300" smtClean="0">
                  <a:solidFill>
                    <a:schemeClr val="accent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mùa gặt</a:t>
              </a:r>
              <a:endParaRPr lang="zh-CN" altLang="en-US" sz="4300" dirty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3" name="Cloud Callout 2"/>
          <p:cNvSpPr/>
          <p:nvPr/>
        </p:nvSpPr>
        <p:spPr>
          <a:xfrm>
            <a:off x="218717" y="499512"/>
            <a:ext cx="2234618" cy="1497584"/>
          </a:xfrm>
          <a:prstGeom prst="cloudCallout">
            <a:avLst>
              <a:gd name="adj1" fmla="val 35877"/>
              <a:gd name="adj2" fmla="val 91360"/>
            </a:avLst>
          </a:prstGeom>
          <a:solidFill>
            <a:schemeClr val="bg1"/>
          </a:solidFill>
          <a:ln>
            <a:solidFill>
              <a:srgbClr val="BF2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endParaRPr lang="en-US"/>
          </a:p>
        </p:txBody>
      </p:sp>
      <p:sp>
        <p:nvSpPr>
          <p:cNvPr id="50" name="TextBox 33"/>
          <p:cNvSpPr txBox="1"/>
          <p:nvPr/>
        </p:nvSpPr>
        <p:spPr>
          <a:xfrm rot="21324261">
            <a:off x="546604" y="895282"/>
            <a:ext cx="1578847" cy="557564"/>
          </a:xfrm>
          <a:prstGeom prst="rect">
            <a:avLst/>
          </a:prstGeom>
          <a:noFill/>
        </p:spPr>
        <p:txBody>
          <a:bodyPr wrap="none" lIns="110213" tIns="55106" rIns="110213" bIns="55106" rtlCol="0">
            <a:spAutoFit/>
          </a:bodyPr>
          <a:lstStyle/>
          <a:p>
            <a:pPr algn="l"/>
            <a:r>
              <a:rPr lang="en-US" altLang="zh-CN" sz="2900" b="1" spc="-181" dirty="0">
                <a:ln w="9525"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j-lt"/>
                <a:ea typeface="方正卡通简体" pitchFamily="65" charset="-122"/>
              </a:rPr>
              <a:t>Luyện đọc</a:t>
            </a:r>
            <a:endParaRPr lang="zh-CN" altLang="en-US" sz="2900" b="1" spc="-181" dirty="0">
              <a:ln w="9525"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+mj-lt"/>
              <a:ea typeface="方正卡通简体" pitchFamily="65" charset="-122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209040" y="1679210"/>
            <a:ext cx="288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079059" y="2614306"/>
            <a:ext cx="561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603673" y="3692187"/>
            <a:ext cx="317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7002487" y="4723655"/>
            <a:ext cx="1301725" cy="92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932612" y="5627771"/>
            <a:ext cx="475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132331" y="1679210"/>
            <a:ext cx="288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6582304" y="3690488"/>
            <a:ext cx="565301" cy="162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553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60216" y="228600"/>
            <a:ext cx="12615224" cy="6383555"/>
            <a:chOff x="794388" y="381000"/>
            <a:chExt cx="12615224" cy="6383555"/>
          </a:xfrm>
        </p:grpSpPr>
        <p:sp>
          <p:nvSpPr>
            <p:cNvPr id="36" name="TextBox 35"/>
            <p:cNvSpPr txBox="1"/>
            <p:nvPr/>
          </p:nvSpPr>
          <p:spPr>
            <a:xfrm>
              <a:off x="2112268" y="381000"/>
              <a:ext cx="7927354" cy="697563"/>
            </a:xfrm>
            <a:prstGeom prst="rect">
              <a:avLst/>
            </a:prstGeom>
            <a:noFill/>
          </p:spPr>
          <p:txBody>
            <a:bodyPr wrap="square" lIns="121833" tIns="60917" rIns="121833" bIns="60917" rtlCol="0">
              <a:spAutoFit/>
            </a:bodyPr>
            <a:lstStyle/>
            <a:p>
              <a:pPr algn="ctr"/>
              <a:r>
                <a:rPr lang="en-US" sz="37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Lớn lên bạn làm gì?</a:t>
              </a:r>
              <a:endParaRPr lang="en-US" sz="37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794388" y="1295400"/>
              <a:ext cx="12615224" cy="5469155"/>
              <a:chOff x="794388" y="1295400"/>
              <a:chExt cx="12615224" cy="5469155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794388" y="1295400"/>
                <a:ext cx="6747824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muốn làm thuỷ thủ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Lái tàu vượt sóng dữ,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Băng qua nhiều đại dương.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847454" y="1295400"/>
                <a:ext cx="577648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A, tớ đi gieo hạt…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Mỗi khi vào mùa gặt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Lúa vàng reo trên đồng.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94388" y="3822878"/>
                <a:ext cx="6332847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Tớ sẽ làm đầu bếp,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làm bánh ngọt thật đẹp, 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Nấu món mì… siêu ngon.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772797" y="3822878"/>
                <a:ext cx="6636815" cy="2339015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Lớn lên bạn làm gì?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Câu hỏi này… khó quá!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Để tớ làm bài đã…</a:t>
                </a:r>
              </a:p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Rồi ngày mai, nghĩ dần…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066212" y="6087533"/>
                <a:ext cx="4141431" cy="677022"/>
              </a:xfrm>
              <a:prstGeom prst="rect">
                <a:avLst/>
              </a:prstGeom>
              <a:noFill/>
            </p:spPr>
            <p:txBody>
              <a:bodyPr wrap="square" lIns="121833" tIns="60917" rIns="121833" bIns="60917" rtlCol="0">
                <a:spAutoFit/>
              </a:bodyPr>
              <a:lstStyle/>
              <a:p>
                <a:pPr algn="just"/>
                <a:r>
                  <a:rPr lang="en-US" sz="3600" smtClean="0">
                    <a:latin typeface="Arial" pitchFamily="34" charset="0"/>
                    <a:ea typeface="Arial-Rounded" pitchFamily="34" charset="0"/>
                    <a:cs typeface="Arial" pitchFamily="34" charset="0"/>
                  </a:rPr>
                  <a:t>(Thái Dương)</a:t>
                </a:r>
                <a:endParaRPr lang="en-US" sz="3600">
                  <a:latin typeface="Arial" pitchFamily="34" charset="0"/>
                  <a:ea typeface="Arial-Rounded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307043" y="2867060"/>
            <a:ext cx="131582" cy="580823"/>
            <a:chOff x="2590800" y="2272159"/>
            <a:chExt cx="98712" cy="435617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870487" y="5357816"/>
            <a:ext cx="131582" cy="580823"/>
            <a:chOff x="2590800" y="2272159"/>
            <a:chExt cx="98712" cy="435617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1657012" y="2853204"/>
            <a:ext cx="131582" cy="580823"/>
            <a:chOff x="2590800" y="2272159"/>
            <a:chExt cx="98712" cy="435617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1739643" y="5371672"/>
            <a:ext cx="131582" cy="580823"/>
            <a:chOff x="2590800" y="2272159"/>
            <a:chExt cx="98712" cy="435617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586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83126" y="457200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Thuỷ thủ</a:t>
            </a:r>
            <a:r>
              <a:rPr lang="en-US" sz="4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2212" y="457200"/>
            <a:ext cx="8864246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smtClean="0">
                <a:latin typeface="Arial" pitchFamily="34" charset="0"/>
                <a:cs typeface="Arial" pitchFamily="34" charset="0"/>
              </a:rPr>
              <a:t>người làm việc trên tàu thuỷ.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3712" y="1707536"/>
            <a:ext cx="3961368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Sóng dữ	: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42798" y="1707536"/>
            <a:ext cx="8864246" cy="1143000"/>
          </a:xfrm>
          <a:prstGeom prst="rect">
            <a:avLst/>
          </a:prstGeom>
        </p:spPr>
        <p:txBody>
          <a:bodyPr vert="horz" lIns="121719" tIns="60861" rIns="121719" bIns="60861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smtClean="0">
                <a:latin typeface="Arial" pitchFamily="34" charset="0"/>
                <a:cs typeface="Arial" pitchFamily="34" charset="0"/>
              </a:rPr>
              <a:t>sóng lớn và nguy hiểm.</a:t>
            </a:r>
            <a:endParaRPr lang="en-US" sz="4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Mát mắt trước những hình nền sóng biển đẹp nhất thế giớ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2" y="2865994"/>
            <a:ext cx="6019800" cy="369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92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óng biển dữ dộ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8012" cy="6771976"/>
          </a:xfrm>
        </p:spPr>
      </p:pic>
    </p:spTree>
    <p:extLst>
      <p:ext uri="{BB962C8B-B14F-4D97-AF65-F5344CB8AC3E}">
        <p14:creationId xmlns:p14="http://schemas.microsoft.com/office/powerpoint/2010/main" val="250327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971</Words>
  <Application>Microsoft Office PowerPoint</Application>
  <PresentationFormat>Custom</PresentationFormat>
  <Paragraphs>174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宋体</vt:lpstr>
      <vt:lpstr>Arial</vt:lpstr>
      <vt:lpstr>Arial Rounded MT Bold</vt:lpstr>
      <vt:lpstr>Arial-Rounded</vt:lpstr>
      <vt:lpstr>Calibri</vt:lpstr>
      <vt:lpstr>Times New Roman</vt:lpstr>
      <vt:lpstr>方正卡通简体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Gieo hạt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lanhuong</cp:lastModifiedBy>
  <cp:revision>218</cp:revision>
  <dcterms:created xsi:type="dcterms:W3CDTF">2020-12-08T15:48:47Z</dcterms:created>
  <dcterms:modified xsi:type="dcterms:W3CDTF">2022-05-03T03:20:32Z</dcterms:modified>
</cp:coreProperties>
</file>